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20"/>
  </p:notesMasterIdLst>
  <p:sldIdLst>
    <p:sldId id="256" r:id="rId2"/>
    <p:sldId id="296" r:id="rId3"/>
    <p:sldId id="276" r:id="rId4"/>
    <p:sldId id="279" r:id="rId5"/>
    <p:sldId id="299" r:id="rId6"/>
    <p:sldId id="289" r:id="rId7"/>
    <p:sldId id="298" r:id="rId8"/>
    <p:sldId id="290" r:id="rId9"/>
    <p:sldId id="293" r:id="rId10"/>
    <p:sldId id="291" r:id="rId11"/>
    <p:sldId id="292" r:id="rId12"/>
    <p:sldId id="294" r:id="rId13"/>
    <p:sldId id="284" r:id="rId14"/>
    <p:sldId id="285" r:id="rId15"/>
    <p:sldId id="286" r:id="rId16"/>
    <p:sldId id="287" r:id="rId17"/>
    <p:sldId id="288" r:id="rId18"/>
    <p:sldId id="297" r:id="rId19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7" d="100"/>
          <a:sy n="67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3A1C2-2843-4E9C-9ED2-4D8A3726BFB6}" type="datetimeFigureOut">
              <a:rPr lang="es-EC" smtClean="0"/>
              <a:t>26/2/2019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0DC46-5E49-46C4-A5F4-D0167F1DFEA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69830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70DC46-5E49-46C4-A5F4-D0167F1DFEA8}" type="slidenum">
              <a:rPr lang="es-EC" smtClean="0"/>
              <a:t>13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80024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70DC46-5E49-46C4-A5F4-D0167F1DFEA8}" type="slidenum">
              <a:rPr lang="es-EC" smtClean="0"/>
              <a:t>14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40858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169889D-420B-4295-96BF-83ABE0EF29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7D16022-B739-433F-ADF8-89DEA84F3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D3C50AB-2339-4294-8D04-1B91BAF56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B585627-4AC9-4BAE-8C81-BBA672CE7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9F5DEE4-D89A-4B12-A892-F8BC7A11D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78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290905-DC44-4B33-8C53-B217D875F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F41E04CD-5781-4140-BD29-3707FA8CB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33E9E34-DBBB-4FB0-B22F-FAD07F289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421EA28-7C8E-44B5-809B-026430E45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24A8019-FA51-4F8D-8FCB-2FBAF6F6F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997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A8FF7D3-8457-4A69-9522-A83241C03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192A651-65FD-4EEA-B65D-C37FE1345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71827D0-2DB4-44E6-80D5-31DDA7AC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B9B6A7E-3DB9-44F0-BB87-2B8BBD8F2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9DAC653-D025-4083-80C3-1E3BAA43B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127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7AD22-1655-40F1-8DC3-60EE1D26B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BD140FF-1D99-423F-9517-0E1A25CA3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6F3B122-0336-42F4-A46D-28236C648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3F25022-F5C2-4325-B21A-CEC823655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19A1A09-63BA-4B96-850B-763612576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2471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838FD8-9277-435F-ACC6-93CDFD9A9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DCC6804-CC69-4612-9D53-B1C8EF3B9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491E88-07AB-4826-AB3B-8F86C9C2C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4FF8E58-56AB-49E4-B149-EA2D6E6DA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8528EBB-5544-49DC-BD2B-9228DEE40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7415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EBEC58C-5C6C-422D-88BB-1D959E914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B5CFD89-203D-4803-9DB1-4E573F4968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E6B4369-1E20-48C3-8FC5-095CD11E1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96696DF0-FC02-4158-8E87-F84C691FD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919B3DD-63CA-4824-8A49-96B315998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8A82E1B-A39B-42DA-A595-F585BD1EF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4535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AC1349-C2F1-42D0-9E2E-560DA4EAE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B8636EA-263A-4676-985E-D4F637B4C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BDDF8D03-F223-4C27-9D50-E8B63CC99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A57D0B6F-462C-4BC0-BD13-AD83242EC2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7300399B-3BF8-4B84-A9A1-F68399CAD1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D4520278-69FA-4AC0-AF58-327F050CB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C41DF355-76A8-4AB8-A31A-58A953DC9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6A70EF1C-2C5E-4BB3-AA70-44AD607D2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0880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270F631-C691-4E64-A97E-807861AED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58E0CD88-6105-4311-A98A-E10301F43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33BE1A42-57E9-4BB8-9FAE-F5AF0FD04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0A5AD70-B346-412F-9C9C-74DDFA43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90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00FAF9B6-70AE-4792-ADD4-C086F7D8B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C47A964E-6443-46B7-AF97-4A99CF885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84A98D8E-6FA7-4ABB-8DB0-C8DB79397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159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BA5A719-CCDA-4D5C-BB84-9705F5B47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7B23790-93CD-4D32-AA9C-CB3C5C86D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E262D5B-F83D-4DF1-9DDA-444635F21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DF3ED61-8C03-431B-AB95-9F1D778E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CBCBBA5C-5463-4AC9-B39A-B9CB5B2D9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E13CB19-1719-47F8-8C16-46E34D084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953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7E70AAF-1808-41AA-95E4-7962762EC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5083A405-7969-4DCD-8492-405038CE77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7A36D8E-7084-4A10-B6DF-63A51C030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F493833-A387-4B7D-ABB0-A11F6A6E6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11B5A5D-8C18-444C-AC9C-F22F2F89F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33A9234-725B-4B7B-A411-A4A62E0E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693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8413638E-8650-4171-A502-8EDCB3806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9AE5715-D80B-48B1-B9D3-C46135317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122EB76-5047-4838-936B-86B5EB33DC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26/02/2019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62165ED-2E32-4397-8405-BA5F977B2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A429ECF-8828-4330-BD36-2BBE26E9CA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806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do de imagen para logo uc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0" y="285728"/>
            <a:ext cx="1943100" cy="1943100"/>
          </a:xfrm>
          <a:prstGeom prst="rect">
            <a:avLst/>
          </a:prstGeom>
          <a:noFill/>
          <a:ln>
            <a:noFill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60001" y="2433245"/>
            <a:ext cx="8215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UNIVERSIDAD CENTRAL DEL ECUADOR</a:t>
            </a:r>
            <a:endParaRPr kumimoji="0" 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752445" y="2757825"/>
            <a:ext cx="56391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FACULTAD DE CIENCIAS DE LA DISCAPACIDAD,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ATENCIÓN PREHOSPITALARIA Y DESASTRES</a:t>
            </a:r>
            <a:endParaRPr kumimoji="0" 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81042" y="3964414"/>
            <a:ext cx="8381913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C" sz="2000" b="1" dirty="0"/>
              <a:t>Exposición a ruido recreacional en estudiantes universitarios de primer semestre </a:t>
            </a:r>
            <a:endParaRPr lang="es-EC" sz="2000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xmlns="" id="{45230879-403E-4287-ABBF-656638F2D6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157458"/>
              </p:ext>
            </p:extLst>
          </p:nvPr>
        </p:nvGraphicFramePr>
        <p:xfrm>
          <a:off x="776286" y="944308"/>
          <a:ext cx="7591425" cy="427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Worksheet" r:id="rId3" imgW="7591193" imgH="4276852" progId="Excel.Sheet.12">
                  <p:embed/>
                </p:oleObj>
              </mc:Choice>
              <mc:Fallback>
                <p:oleObj name="Worksheet" r:id="rId3" imgW="7591193" imgH="42768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6286" y="944308"/>
                        <a:ext cx="7591425" cy="427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6E2D1C2A-E9F3-415F-9D66-5DE47EAA1999}"/>
              </a:ext>
            </a:extLst>
          </p:cNvPr>
          <p:cNvSpPr txBox="1"/>
          <p:nvPr/>
        </p:nvSpPr>
        <p:spPr>
          <a:xfrm>
            <a:off x="1009649" y="5373216"/>
            <a:ext cx="71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Del total de estudiantes encuestados el 37,21% afirmó no asistir a eventos artísticos; quienes si lo hacen se exponen a música amplificada con parlantes en un 20,93%.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E8D6386A-DD1D-4CFB-BC92-C769FE29E66D}"/>
              </a:ext>
            </a:extLst>
          </p:cNvPr>
          <p:cNvSpPr/>
          <p:nvPr/>
        </p:nvSpPr>
        <p:spPr>
          <a:xfrm>
            <a:off x="287523" y="188640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Tabla 4. Eventos artísticos que frecuentan los estudiantes universitarios de primer semestre</a:t>
            </a: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724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xmlns="" id="{671E633B-FF81-4425-B66B-239FE75CE5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442239"/>
              </p:ext>
            </p:extLst>
          </p:nvPr>
        </p:nvGraphicFramePr>
        <p:xfrm>
          <a:off x="514350" y="1052736"/>
          <a:ext cx="8115300" cy="427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Worksheet" r:id="rId3" imgW="8115197" imgH="4276852" progId="Excel.Sheet.12">
                  <p:embed/>
                </p:oleObj>
              </mc:Choice>
              <mc:Fallback>
                <p:oleObj name="Worksheet" r:id="rId3" imgW="8115197" imgH="42768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4350" y="1052736"/>
                        <a:ext cx="8115300" cy="427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C4319F80-E86D-4266-975D-97C2FEEE98BC}"/>
              </a:ext>
            </a:extLst>
          </p:cNvPr>
          <p:cNvSpPr txBox="1"/>
          <p:nvPr/>
        </p:nvSpPr>
        <p:spPr>
          <a:xfrm>
            <a:off x="1009650" y="5543654"/>
            <a:ext cx="71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55,35% de los participantes aseguró escuchar música con auriculares a volumen alto; mientras que el 22,33% lo hace a volumen alto pero sin auriculares. 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AD7726AF-29E1-4D86-9EA5-4D5B06C3A374}"/>
              </a:ext>
            </a:extLst>
          </p:cNvPr>
          <p:cNvSpPr/>
          <p:nvPr/>
        </p:nvSpPr>
        <p:spPr>
          <a:xfrm>
            <a:off x="287523" y="188640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Tabla 5. Exposición a música de los estudiantes universitarios de primer semestre</a:t>
            </a: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402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3AA3BF66-EEAF-4DB1-B75E-80A302927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401233"/>
              </p:ext>
            </p:extLst>
          </p:nvPr>
        </p:nvGraphicFramePr>
        <p:xfrm>
          <a:off x="584101" y="2204864"/>
          <a:ext cx="7975796" cy="19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7086">
                  <a:extLst>
                    <a:ext uri="{9D8B030D-6E8A-4147-A177-3AD203B41FA5}">
                      <a16:colId xmlns:a16="http://schemas.microsoft.com/office/drawing/2014/main" xmlns="" val="466432653"/>
                    </a:ext>
                  </a:extLst>
                </a:gridCol>
                <a:gridCol w="1148642">
                  <a:extLst>
                    <a:ext uri="{9D8B030D-6E8A-4147-A177-3AD203B41FA5}">
                      <a16:colId xmlns:a16="http://schemas.microsoft.com/office/drawing/2014/main" xmlns="" val="2073298756"/>
                    </a:ext>
                  </a:extLst>
                </a:gridCol>
                <a:gridCol w="1753356">
                  <a:extLst>
                    <a:ext uri="{9D8B030D-6E8A-4147-A177-3AD203B41FA5}">
                      <a16:colId xmlns:a16="http://schemas.microsoft.com/office/drawing/2014/main" xmlns="" val="2262642205"/>
                    </a:ext>
                  </a:extLst>
                </a:gridCol>
                <a:gridCol w="1753356">
                  <a:extLst>
                    <a:ext uri="{9D8B030D-6E8A-4147-A177-3AD203B41FA5}">
                      <a16:colId xmlns:a16="http://schemas.microsoft.com/office/drawing/2014/main" xmlns="" val="3163226581"/>
                    </a:ext>
                  </a:extLst>
                </a:gridCol>
                <a:gridCol w="1753356">
                  <a:extLst>
                    <a:ext uri="{9D8B030D-6E8A-4147-A177-3AD203B41FA5}">
                      <a16:colId xmlns:a16="http://schemas.microsoft.com/office/drawing/2014/main" xmlns="" val="3171190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C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b="0" dirty="0">
                          <a:solidFill>
                            <a:schemeClr val="tx1"/>
                          </a:solidFill>
                        </a:rPr>
                        <a:t>Terapia Física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b="0" dirty="0">
                          <a:solidFill>
                            <a:schemeClr val="tx1"/>
                          </a:solidFill>
                        </a:rPr>
                        <a:t>Prehospitalaria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b="0" dirty="0">
                          <a:solidFill>
                            <a:schemeClr val="tx1"/>
                          </a:solidFill>
                        </a:rPr>
                        <a:t>Fonoaudiología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b="0" dirty="0">
                          <a:solidFill>
                            <a:schemeClr val="tx1"/>
                          </a:solidFill>
                        </a:rPr>
                        <a:t>Terapia Ocupacional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4091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Eventos artísticos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8885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Eventos deportivos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396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Instrumentos musicales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3323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Afición a la música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1460788"/>
                  </a:ext>
                </a:extLst>
              </a:tr>
            </a:tbl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D9588F2-AEDB-4B24-A909-3690F1D9BF7E}"/>
              </a:ext>
            </a:extLst>
          </p:cNvPr>
          <p:cNvSpPr/>
          <p:nvPr/>
        </p:nvSpPr>
        <p:spPr>
          <a:xfrm>
            <a:off x="287523" y="188640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Tabla 6. Fuentes de exposición a ruido recreacional de los estudiantes de primer semestre de las carreras de la Facultad de Ciencias de la Discapacidad, Atención y Desastres.</a:t>
            </a: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634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0D5E4025-30ED-4995-9A60-3AC3BE87D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593008"/>
              </p:ext>
            </p:extLst>
          </p:nvPr>
        </p:nvGraphicFramePr>
        <p:xfrm>
          <a:off x="287523" y="980728"/>
          <a:ext cx="8676457" cy="47056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030">
                  <a:extLst>
                    <a:ext uri="{9D8B030D-6E8A-4147-A177-3AD203B41FA5}">
                      <a16:colId xmlns:a16="http://schemas.microsoft.com/office/drawing/2014/main" xmlns="" val="3980345669"/>
                    </a:ext>
                  </a:extLst>
                </a:gridCol>
                <a:gridCol w="1376891">
                  <a:extLst>
                    <a:ext uri="{9D8B030D-6E8A-4147-A177-3AD203B41FA5}">
                      <a16:colId xmlns:a16="http://schemas.microsoft.com/office/drawing/2014/main" xmlns="" val="355379775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8817244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34428362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107366670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18882064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23314045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96127796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1817085949"/>
                    </a:ext>
                  </a:extLst>
                </a:gridCol>
                <a:gridCol w="701824">
                  <a:extLst>
                    <a:ext uri="{9D8B030D-6E8A-4147-A177-3AD203B41FA5}">
                      <a16:colId xmlns:a16="http://schemas.microsoft.com/office/drawing/2014/main" xmlns="" val="706615145"/>
                    </a:ext>
                  </a:extLst>
                </a:gridCol>
              </a:tblGrid>
              <a:tr h="260727"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b"/>
                </a:tc>
                <a:tc rowSpan="2"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b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Frecuencia</a:t>
                      </a:r>
                      <a:endParaRPr lang="es-EC" sz="14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</a:t>
                      </a:r>
                      <a:endParaRPr lang="es-EC" sz="14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extLst>
                  <a:ext uri="{0D108BD9-81ED-4DB2-BD59-A6C34878D82A}">
                    <a16:rowId xmlns:a16="http://schemas.microsoft.com/office/drawing/2014/main" xmlns="" val="3042216685"/>
                  </a:ext>
                </a:extLst>
              </a:tr>
              <a:tr h="290745">
                <a:tc gridSpan="2"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Batería</a:t>
                      </a:r>
                      <a:endParaRPr lang="es-EC" sz="14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Piano Eléctrico</a:t>
                      </a:r>
                      <a:endParaRPr lang="es-EC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Guitarra Eléctrica</a:t>
                      </a:r>
                      <a:endParaRPr lang="es-EC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Violín</a:t>
                      </a:r>
                      <a:endParaRPr lang="es-EC" sz="14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Otros</a:t>
                      </a:r>
                      <a:endParaRPr lang="es-EC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Ninguno</a:t>
                      </a:r>
                      <a:endParaRPr lang="es-EC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extLst>
                  <a:ext uri="{0D108BD9-81ED-4DB2-BD59-A6C34878D82A}">
                    <a16:rowId xmlns:a16="http://schemas.microsoft.com/office/drawing/2014/main" xmlns="" val="3284274085"/>
                  </a:ext>
                </a:extLst>
              </a:tr>
              <a:tr h="438722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 hora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7,91%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extLst>
                  <a:ext uri="{0D108BD9-81ED-4DB2-BD59-A6C34878D82A}">
                    <a16:rowId xmlns:a16="http://schemas.microsoft.com/office/drawing/2014/main" xmlns="" val="3147445053"/>
                  </a:ext>
                </a:extLst>
              </a:tr>
              <a:tr h="632293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 horas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C" sz="1400" dirty="0">
                        <a:effectLst/>
                        <a:highlight>
                          <a:srgbClr val="FF00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7,91%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extLst>
                  <a:ext uri="{0D108BD9-81ED-4DB2-BD59-A6C34878D82A}">
                    <a16:rowId xmlns:a16="http://schemas.microsoft.com/office/drawing/2014/main" xmlns="" val="228997110"/>
                  </a:ext>
                </a:extLst>
              </a:tr>
              <a:tr h="438722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Cuatro horas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highlight>
                          <a:srgbClr val="FF00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4,19%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extLst>
                  <a:ext uri="{0D108BD9-81ED-4DB2-BD59-A6C34878D82A}">
                    <a16:rowId xmlns:a16="http://schemas.microsoft.com/office/drawing/2014/main" xmlns="" val="3461417659"/>
                  </a:ext>
                </a:extLst>
              </a:tr>
              <a:tr h="438722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Seis horas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highlight>
                          <a:srgbClr val="FF00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0,47%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extLst>
                  <a:ext uri="{0D108BD9-81ED-4DB2-BD59-A6C34878D82A}">
                    <a16:rowId xmlns:a16="http://schemas.microsoft.com/office/drawing/2014/main" xmlns="" val="2639828327"/>
                  </a:ext>
                </a:extLst>
              </a:tr>
              <a:tr h="438722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 de 6 horas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highlight>
                          <a:srgbClr val="FF00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0,47%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extLst>
                  <a:ext uri="{0D108BD9-81ED-4DB2-BD59-A6C34878D82A}">
                    <a16:rowId xmlns:a16="http://schemas.microsoft.com/office/drawing/2014/main" xmlns="" val="1051081466"/>
                  </a:ext>
                </a:extLst>
              </a:tr>
              <a:tr h="438722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toca instrumentos musicales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highlight>
                          <a:srgbClr val="FF00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highlight>
                          <a:srgbClr val="FF00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79,07%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extLst>
                  <a:ext uri="{0D108BD9-81ED-4DB2-BD59-A6C34878D82A}">
                    <a16:rowId xmlns:a16="http://schemas.microsoft.com/office/drawing/2014/main" xmlns="" val="2158721599"/>
                  </a:ext>
                </a:extLst>
              </a:tr>
              <a:tr h="260727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25958" marR="2595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25958" marR="2595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25958" marR="2595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25958" marR="2595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25958" marR="2595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25958" marR="2595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es-EC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 anchor="ctr"/>
                </a:tc>
                <a:extLst>
                  <a:ext uri="{0D108BD9-81ED-4DB2-BD59-A6C34878D82A}">
                    <a16:rowId xmlns:a16="http://schemas.microsoft.com/office/drawing/2014/main" xmlns="" val="3831692360"/>
                  </a:ext>
                </a:extLst>
              </a:tr>
              <a:tr h="26072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958" marR="25958" marT="0" marB="0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C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58" marR="2595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C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58" marR="2595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C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58" marR="2595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C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58" marR="2595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C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58" marR="2595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C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58" marR="2595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C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58" marR="2595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s-EC" sz="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58" marR="25958" marT="0" marB="0" anchor="b"/>
                </a:tc>
                <a:extLst>
                  <a:ext uri="{0D108BD9-81ED-4DB2-BD59-A6C34878D82A}">
                    <a16:rowId xmlns:a16="http://schemas.microsoft.com/office/drawing/2014/main" xmlns="" val="688137169"/>
                  </a:ext>
                </a:extLst>
              </a:tr>
            </a:tbl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EA0172FA-AF53-4925-9666-1DD250BD2150}"/>
              </a:ext>
            </a:extLst>
          </p:cNvPr>
          <p:cNvSpPr/>
          <p:nvPr/>
        </p:nvSpPr>
        <p:spPr>
          <a:xfrm>
            <a:off x="287523" y="188640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Tabla 5. Horas a la semana de exposición a instrumentos musicales</a:t>
            </a:r>
            <a:r>
              <a:rPr lang="es-EC" sz="1600" b="1" dirty="0">
                <a:latin typeface="Arial" panose="020B0604020202020204" pitchFamily="34" charset="0"/>
                <a:cs typeface="Arial" panose="020B0604020202020204" pitchFamily="34" charset="0"/>
              </a:rPr>
              <a:t> de los encuestados</a:t>
            </a:r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474D8BF2-56E8-4CC0-99F2-88C58CD1AE25}"/>
              </a:ext>
            </a:extLst>
          </p:cNvPr>
          <p:cNvSpPr txBox="1"/>
          <p:nvPr/>
        </p:nvSpPr>
        <p:spPr>
          <a:xfrm>
            <a:off x="1009649" y="5855849"/>
            <a:ext cx="71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El 13,04% de los estudiantes indicó tocar un instrumento musical más de dos horas a la semana.</a:t>
            </a:r>
          </a:p>
        </p:txBody>
      </p:sp>
    </p:spTree>
    <p:extLst>
      <p:ext uri="{BB962C8B-B14F-4D97-AF65-F5344CB8AC3E}">
        <p14:creationId xmlns:p14="http://schemas.microsoft.com/office/powerpoint/2010/main" val="46261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D3D39A4E-4E3F-44C0-BFFF-0A754EED5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867179"/>
              </p:ext>
            </p:extLst>
          </p:nvPr>
        </p:nvGraphicFramePr>
        <p:xfrm>
          <a:off x="575557" y="908720"/>
          <a:ext cx="8280918" cy="4480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463">
                  <a:extLst>
                    <a:ext uri="{9D8B030D-6E8A-4147-A177-3AD203B41FA5}">
                      <a16:colId xmlns:a16="http://schemas.microsoft.com/office/drawing/2014/main" xmlns="" val="479367138"/>
                    </a:ext>
                  </a:extLst>
                </a:gridCol>
                <a:gridCol w="1303697">
                  <a:extLst>
                    <a:ext uri="{9D8B030D-6E8A-4147-A177-3AD203B41FA5}">
                      <a16:colId xmlns:a16="http://schemas.microsoft.com/office/drawing/2014/main" xmlns="" val="28796515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396745091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313496549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22275874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987087018"/>
                    </a:ext>
                  </a:extLst>
                </a:gridCol>
                <a:gridCol w="647184">
                  <a:extLst>
                    <a:ext uri="{9D8B030D-6E8A-4147-A177-3AD203B41FA5}">
                      <a16:colId xmlns:a16="http://schemas.microsoft.com/office/drawing/2014/main" xmlns="" val="3553529238"/>
                    </a:ext>
                  </a:extLst>
                </a:gridCol>
                <a:gridCol w="813478">
                  <a:extLst>
                    <a:ext uri="{9D8B030D-6E8A-4147-A177-3AD203B41FA5}">
                      <a16:colId xmlns:a16="http://schemas.microsoft.com/office/drawing/2014/main" xmlns="" val="3132747859"/>
                    </a:ext>
                  </a:extLst>
                </a:gridCol>
                <a:gridCol w="673824">
                  <a:extLst>
                    <a:ext uri="{9D8B030D-6E8A-4147-A177-3AD203B41FA5}">
                      <a16:colId xmlns:a16="http://schemas.microsoft.com/office/drawing/2014/main" xmlns="" val="274186628"/>
                    </a:ext>
                  </a:extLst>
                </a:gridCol>
                <a:gridCol w="673824">
                  <a:extLst>
                    <a:ext uri="{9D8B030D-6E8A-4147-A177-3AD203B41FA5}">
                      <a16:colId xmlns:a16="http://schemas.microsoft.com/office/drawing/2014/main" xmlns="" val="364088184"/>
                    </a:ext>
                  </a:extLst>
                </a:gridCol>
              </a:tblGrid>
              <a:tr h="194743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2222589"/>
                  </a:ext>
                </a:extLst>
              </a:tr>
              <a:tr h="194743"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b"/>
                </a:tc>
                <a:tc rowSpan="2"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b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Frecuencia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Porcentaje</a:t>
                      </a: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3746579660"/>
                  </a:ext>
                </a:extLst>
              </a:tr>
              <a:tr h="254664">
                <a:tc gridSpan="2"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Discotecas</a:t>
                      </a:r>
                      <a:endParaRPr lang="es-EC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Conciertos</a:t>
                      </a:r>
                      <a:endParaRPr lang="es-EC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Cines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Karaokes</a:t>
                      </a:r>
                      <a:endParaRPr lang="es-EC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Otros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Ninguno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3902603779"/>
                  </a:ext>
                </a:extLst>
              </a:tr>
              <a:tr h="434427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 hora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23,26%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585868001"/>
                  </a:ext>
                </a:extLst>
              </a:tr>
              <a:tr h="801443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 horas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32,56%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3721145014"/>
                  </a:ext>
                </a:extLst>
              </a:tr>
              <a:tr h="426937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Cuatro horas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20,00%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3271479533"/>
                  </a:ext>
                </a:extLst>
              </a:tr>
              <a:tr h="426937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Seis horas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6,05%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4217511072"/>
                  </a:ext>
                </a:extLst>
              </a:tr>
              <a:tr h="426937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acude a sitios de diversión</a:t>
                      </a:r>
                      <a:endParaRPr lang="es-EC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18,14%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2540981067"/>
                  </a:ext>
                </a:extLst>
              </a:tr>
              <a:tr h="37450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C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b"/>
                </a:tc>
                <a:extLst>
                  <a:ext uri="{0D108BD9-81ED-4DB2-BD59-A6C34878D82A}">
                    <a16:rowId xmlns:a16="http://schemas.microsoft.com/office/drawing/2014/main" xmlns="" val="426886956"/>
                  </a:ext>
                </a:extLst>
              </a:tr>
            </a:tbl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870011A4-07CD-4881-B1A7-6E902DBF4CC3}"/>
              </a:ext>
            </a:extLst>
          </p:cNvPr>
          <p:cNvSpPr/>
          <p:nvPr/>
        </p:nvSpPr>
        <p:spPr>
          <a:xfrm>
            <a:off x="287523" y="188640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Tabla 6. Horas a la semana </a:t>
            </a:r>
            <a:r>
              <a:rPr lang="es-EC" sz="1600" b="1" dirty="0">
                <a:latin typeface="Arial" panose="020B0604020202020204" pitchFamily="34" charset="0"/>
                <a:cs typeface="Arial" panose="020B0604020202020204" pitchFamily="34" charset="0"/>
              </a:rPr>
              <a:t>que acuden a sitios de diversión los estudiantes encuestados</a:t>
            </a:r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D6758A04-E32A-4E9A-B08B-A108EAFFE9C8}"/>
              </a:ext>
            </a:extLst>
          </p:cNvPr>
          <p:cNvSpPr txBox="1"/>
          <p:nvPr/>
        </p:nvSpPr>
        <p:spPr>
          <a:xfrm>
            <a:off x="1009649" y="5731522"/>
            <a:ext cx="71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El 81,86% de los estudiantes afirmó asistir a sitios de diversión más de una hora a la semana.</a:t>
            </a:r>
          </a:p>
        </p:txBody>
      </p:sp>
    </p:spTree>
    <p:extLst>
      <p:ext uri="{BB962C8B-B14F-4D97-AF65-F5344CB8AC3E}">
        <p14:creationId xmlns:p14="http://schemas.microsoft.com/office/powerpoint/2010/main" val="3741493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EC706AA4-F083-4C8A-8CEA-3639010AF8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764888"/>
              </p:ext>
            </p:extLst>
          </p:nvPr>
        </p:nvGraphicFramePr>
        <p:xfrm>
          <a:off x="431539" y="1265858"/>
          <a:ext cx="8280920" cy="3985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930">
                  <a:extLst>
                    <a:ext uri="{9D8B030D-6E8A-4147-A177-3AD203B41FA5}">
                      <a16:colId xmlns:a16="http://schemas.microsoft.com/office/drawing/2014/main" xmlns="" val="3098551228"/>
                    </a:ext>
                  </a:extLst>
                </a:gridCol>
                <a:gridCol w="1562511">
                  <a:extLst>
                    <a:ext uri="{9D8B030D-6E8A-4147-A177-3AD203B41FA5}">
                      <a16:colId xmlns:a16="http://schemas.microsoft.com/office/drawing/2014/main" xmlns="" val="1209830334"/>
                    </a:ext>
                  </a:extLst>
                </a:gridCol>
                <a:gridCol w="839955">
                  <a:extLst>
                    <a:ext uri="{9D8B030D-6E8A-4147-A177-3AD203B41FA5}">
                      <a16:colId xmlns:a16="http://schemas.microsoft.com/office/drawing/2014/main" xmlns="" val="3832048569"/>
                    </a:ext>
                  </a:extLst>
                </a:gridCol>
                <a:gridCol w="834360">
                  <a:extLst>
                    <a:ext uri="{9D8B030D-6E8A-4147-A177-3AD203B41FA5}">
                      <a16:colId xmlns:a16="http://schemas.microsoft.com/office/drawing/2014/main" xmlns="" val="2944584560"/>
                    </a:ext>
                  </a:extLst>
                </a:gridCol>
                <a:gridCol w="940683">
                  <a:extLst>
                    <a:ext uri="{9D8B030D-6E8A-4147-A177-3AD203B41FA5}">
                      <a16:colId xmlns:a16="http://schemas.microsoft.com/office/drawing/2014/main" xmlns="" val="2491632115"/>
                    </a:ext>
                  </a:extLst>
                </a:gridCol>
                <a:gridCol w="940683">
                  <a:extLst>
                    <a:ext uri="{9D8B030D-6E8A-4147-A177-3AD203B41FA5}">
                      <a16:colId xmlns:a16="http://schemas.microsoft.com/office/drawing/2014/main" xmlns="" val="4282598390"/>
                    </a:ext>
                  </a:extLst>
                </a:gridCol>
                <a:gridCol w="902070">
                  <a:extLst>
                    <a:ext uri="{9D8B030D-6E8A-4147-A177-3AD203B41FA5}">
                      <a16:colId xmlns:a16="http://schemas.microsoft.com/office/drawing/2014/main" xmlns="" val="987581197"/>
                    </a:ext>
                  </a:extLst>
                </a:gridCol>
                <a:gridCol w="902070">
                  <a:extLst>
                    <a:ext uri="{9D8B030D-6E8A-4147-A177-3AD203B41FA5}">
                      <a16:colId xmlns:a16="http://schemas.microsoft.com/office/drawing/2014/main" xmlns="" val="616846303"/>
                    </a:ext>
                  </a:extLst>
                </a:gridCol>
                <a:gridCol w="599329">
                  <a:extLst>
                    <a:ext uri="{9D8B030D-6E8A-4147-A177-3AD203B41FA5}">
                      <a16:colId xmlns:a16="http://schemas.microsoft.com/office/drawing/2014/main" xmlns="" val="3102421346"/>
                    </a:ext>
                  </a:extLst>
                </a:gridCol>
                <a:gridCol w="599329">
                  <a:extLst>
                    <a:ext uri="{9D8B030D-6E8A-4147-A177-3AD203B41FA5}">
                      <a16:colId xmlns:a16="http://schemas.microsoft.com/office/drawing/2014/main" xmlns="" val="2216581626"/>
                    </a:ext>
                  </a:extLst>
                </a:gridCol>
              </a:tblGrid>
              <a:tr h="194743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55868750"/>
                  </a:ext>
                </a:extLst>
              </a:tr>
              <a:tr h="194743"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b"/>
                </a:tc>
                <a:tc rowSpan="2"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b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Frecuencia</a:t>
                      </a: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Porcentaje</a:t>
                      </a: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2874731507"/>
                  </a:ext>
                </a:extLst>
              </a:tr>
              <a:tr h="254664">
                <a:tc gridSpan="2"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Partidos de Fútbol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Bailoterapia</a:t>
                      </a:r>
                      <a:endParaRPr lang="es-EC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Pistas de carreras</a:t>
                      </a:r>
                      <a:endParaRPr lang="es-EC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Campos de paintball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Otros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Ningunos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130322773"/>
                  </a:ext>
                </a:extLst>
              </a:tr>
              <a:tr h="194743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 hora</a:t>
                      </a:r>
                      <a:endParaRPr lang="es-EC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18,14%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1169474330"/>
                  </a:ext>
                </a:extLst>
              </a:tr>
              <a:tr h="561758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 horas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22,33%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2476277313"/>
                  </a:ext>
                </a:extLst>
              </a:tr>
              <a:tr h="187253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Cuatro horas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9,77%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3734038766"/>
                  </a:ext>
                </a:extLst>
              </a:tr>
              <a:tr h="187253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Seis horas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C" sz="140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5,58%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2584430449"/>
                  </a:ext>
                </a:extLst>
              </a:tr>
              <a:tr h="225003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 de seis horas</a:t>
                      </a:r>
                      <a:endParaRPr lang="es-EC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0,47%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256612282"/>
                  </a:ext>
                </a:extLst>
              </a:tr>
              <a:tr h="340401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acude a sitios deportivos</a:t>
                      </a:r>
                      <a:endParaRPr lang="es-EC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43,72%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4056784461"/>
                  </a:ext>
                </a:extLst>
              </a:tr>
              <a:tr h="19474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C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3144367149"/>
                  </a:ext>
                </a:extLst>
              </a:tr>
            </a:tbl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F8D24DB8-04DA-491D-A8AC-6B8C8F34885A}"/>
              </a:ext>
            </a:extLst>
          </p:cNvPr>
          <p:cNvSpPr/>
          <p:nvPr/>
        </p:nvSpPr>
        <p:spPr>
          <a:xfrm>
            <a:off x="287523" y="188640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Tabla 7. Horas a la semana </a:t>
            </a:r>
            <a:r>
              <a:rPr lang="es-EC" sz="1600" b="1" dirty="0">
                <a:latin typeface="Arial" panose="020B0604020202020204" pitchFamily="34" charset="0"/>
                <a:cs typeface="Arial" panose="020B0604020202020204" pitchFamily="34" charset="0"/>
              </a:rPr>
              <a:t>que acuden a eventos deportivos los estudiantes encuestados</a:t>
            </a:r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57B4ACAF-738D-4CB9-A42C-96F936223A2A}"/>
              </a:ext>
            </a:extLst>
          </p:cNvPr>
          <p:cNvSpPr txBox="1"/>
          <p:nvPr/>
        </p:nvSpPr>
        <p:spPr>
          <a:xfrm>
            <a:off x="1009649" y="5592142"/>
            <a:ext cx="71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El 38,15% de los encuestados manifestó asistir a eventos deportivos más de dos horas a la semana.</a:t>
            </a:r>
          </a:p>
        </p:txBody>
      </p:sp>
    </p:spTree>
    <p:extLst>
      <p:ext uri="{BB962C8B-B14F-4D97-AF65-F5344CB8AC3E}">
        <p14:creationId xmlns:p14="http://schemas.microsoft.com/office/powerpoint/2010/main" val="3870094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7969C2B5-2457-4404-AD78-FD35F13386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797930"/>
              </p:ext>
            </p:extLst>
          </p:nvPr>
        </p:nvGraphicFramePr>
        <p:xfrm>
          <a:off x="463849" y="1245056"/>
          <a:ext cx="8216299" cy="4475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08">
                  <a:extLst>
                    <a:ext uri="{9D8B030D-6E8A-4147-A177-3AD203B41FA5}">
                      <a16:colId xmlns:a16="http://schemas.microsoft.com/office/drawing/2014/main" xmlns="" val="1002666269"/>
                    </a:ext>
                  </a:extLst>
                </a:gridCol>
                <a:gridCol w="1640271">
                  <a:extLst>
                    <a:ext uri="{9D8B030D-6E8A-4147-A177-3AD203B41FA5}">
                      <a16:colId xmlns:a16="http://schemas.microsoft.com/office/drawing/2014/main" xmlns="" val="746632695"/>
                    </a:ext>
                  </a:extLst>
                </a:gridCol>
                <a:gridCol w="1213762">
                  <a:extLst>
                    <a:ext uri="{9D8B030D-6E8A-4147-A177-3AD203B41FA5}">
                      <a16:colId xmlns:a16="http://schemas.microsoft.com/office/drawing/2014/main" xmlns="" val="575361904"/>
                    </a:ext>
                  </a:extLst>
                </a:gridCol>
                <a:gridCol w="1037431">
                  <a:extLst>
                    <a:ext uri="{9D8B030D-6E8A-4147-A177-3AD203B41FA5}">
                      <a16:colId xmlns:a16="http://schemas.microsoft.com/office/drawing/2014/main" xmlns="" val="2455434670"/>
                    </a:ext>
                  </a:extLst>
                </a:gridCol>
                <a:gridCol w="902385">
                  <a:extLst>
                    <a:ext uri="{9D8B030D-6E8A-4147-A177-3AD203B41FA5}">
                      <a16:colId xmlns:a16="http://schemas.microsoft.com/office/drawing/2014/main" xmlns="" val="116988099"/>
                    </a:ext>
                  </a:extLst>
                </a:gridCol>
                <a:gridCol w="650952">
                  <a:extLst>
                    <a:ext uri="{9D8B030D-6E8A-4147-A177-3AD203B41FA5}">
                      <a16:colId xmlns:a16="http://schemas.microsoft.com/office/drawing/2014/main" xmlns="" val="1698345930"/>
                    </a:ext>
                  </a:extLst>
                </a:gridCol>
                <a:gridCol w="660372">
                  <a:extLst>
                    <a:ext uri="{9D8B030D-6E8A-4147-A177-3AD203B41FA5}">
                      <a16:colId xmlns:a16="http://schemas.microsoft.com/office/drawing/2014/main" xmlns="" val="4048360000"/>
                    </a:ext>
                  </a:extLst>
                </a:gridCol>
                <a:gridCol w="660372">
                  <a:extLst>
                    <a:ext uri="{9D8B030D-6E8A-4147-A177-3AD203B41FA5}">
                      <a16:colId xmlns:a16="http://schemas.microsoft.com/office/drawing/2014/main" xmlns="" val="2925645077"/>
                    </a:ext>
                  </a:extLst>
                </a:gridCol>
                <a:gridCol w="677723">
                  <a:extLst>
                    <a:ext uri="{9D8B030D-6E8A-4147-A177-3AD203B41FA5}">
                      <a16:colId xmlns:a16="http://schemas.microsoft.com/office/drawing/2014/main" xmlns="" val="1277754377"/>
                    </a:ext>
                  </a:extLst>
                </a:gridCol>
                <a:gridCol w="677723">
                  <a:extLst>
                    <a:ext uri="{9D8B030D-6E8A-4147-A177-3AD203B41FA5}">
                      <a16:colId xmlns:a16="http://schemas.microsoft.com/office/drawing/2014/main" xmlns="" val="3602436930"/>
                    </a:ext>
                  </a:extLst>
                </a:gridCol>
              </a:tblGrid>
              <a:tr h="194743"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C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b"/>
                </a:tc>
                <a:tc rowSpan="2"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EC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b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Frecuencia</a:t>
                      </a:r>
                    </a:p>
                  </a:txBody>
                  <a:tcPr marL="34954" marR="34954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Porcentaje</a:t>
                      </a: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3068994796"/>
                  </a:ext>
                </a:extLst>
              </a:tr>
              <a:tr h="254664">
                <a:tc gridSpan="2"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 banda</a:t>
                      </a:r>
                      <a:endParaRPr lang="es-EC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 orquesta</a:t>
                      </a:r>
                      <a:endParaRPr lang="es-EC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 parlantes</a:t>
                      </a:r>
                      <a:endParaRPr lang="es-EC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Discomóvil</a:t>
                      </a:r>
                      <a:endParaRPr lang="es-EC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Otros</a:t>
                      </a:r>
                      <a:endParaRPr lang="es-EC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Ninguno</a:t>
                      </a:r>
                      <a:endParaRPr lang="es-EC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b"/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1150283"/>
                  </a:ext>
                </a:extLst>
              </a:tr>
              <a:tr h="194743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EC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 Hora</a:t>
                      </a:r>
                      <a:endParaRPr lang="es-EC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EC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20,00%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1929615140"/>
                  </a:ext>
                </a:extLst>
              </a:tr>
              <a:tr h="561759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 horas</a:t>
                      </a:r>
                      <a:endParaRPr lang="es-EC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s-EC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EC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s-EC" sz="16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17,67%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3841732000"/>
                  </a:ext>
                </a:extLst>
              </a:tr>
              <a:tr h="187253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Cuatro horas</a:t>
                      </a:r>
                      <a:endParaRPr lang="es-EC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s-EC" sz="160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s-EC" sz="160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14,88%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1271460986"/>
                  </a:ext>
                </a:extLst>
              </a:tr>
              <a:tr h="187253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Seis horas</a:t>
                      </a:r>
                      <a:endParaRPr lang="es-EC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s-EC" sz="160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s-EC" sz="16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9,30%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359316947"/>
                  </a:ext>
                </a:extLst>
              </a:tr>
              <a:tr h="187253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 de seis horas</a:t>
                      </a:r>
                      <a:endParaRPr lang="es-EC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EC" sz="16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0,93%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1409844635"/>
                  </a:ext>
                </a:extLst>
              </a:tr>
              <a:tr h="225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EC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asiste a eventos artísticos</a:t>
                      </a:r>
                      <a:endParaRPr lang="es-EC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EC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37,21%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2680539500"/>
                  </a:ext>
                </a:extLst>
              </a:tr>
              <a:tr h="19474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C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54" marR="34954" marT="0" marB="0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es-EC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  <a:endParaRPr lang="es-EC" sz="16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s-EC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s-EC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215</a:t>
                      </a:r>
                      <a:endParaRPr lang="es-EC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100,00%</a:t>
                      </a:r>
                      <a:endParaRPr lang="es-EC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54" marR="34954" marT="0" marB="0" anchor="ctr"/>
                </a:tc>
                <a:extLst>
                  <a:ext uri="{0D108BD9-81ED-4DB2-BD59-A6C34878D82A}">
                    <a16:rowId xmlns:a16="http://schemas.microsoft.com/office/drawing/2014/main" xmlns="" val="3898312368"/>
                  </a:ext>
                </a:extLst>
              </a:tr>
            </a:tbl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5F4E3EC4-BF64-47A6-8C4D-BCEAD3A25608}"/>
              </a:ext>
            </a:extLst>
          </p:cNvPr>
          <p:cNvSpPr/>
          <p:nvPr/>
        </p:nvSpPr>
        <p:spPr>
          <a:xfrm>
            <a:off x="287523" y="188640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Tabla 8. Horas a la semana </a:t>
            </a:r>
            <a:r>
              <a:rPr lang="es-EC" sz="1600" b="1" dirty="0">
                <a:latin typeface="Arial" panose="020B0604020202020204" pitchFamily="34" charset="0"/>
                <a:cs typeface="Arial" panose="020B0604020202020204" pitchFamily="34" charset="0"/>
              </a:rPr>
              <a:t>que acuden a eventos artísticos los estudiantes encuestados</a:t>
            </a:r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B8D9B738-3047-435B-A523-105C992AB1E9}"/>
              </a:ext>
            </a:extLst>
          </p:cNvPr>
          <p:cNvSpPr txBox="1"/>
          <p:nvPr/>
        </p:nvSpPr>
        <p:spPr>
          <a:xfrm>
            <a:off x="1009649" y="5731522"/>
            <a:ext cx="71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El 42,78% de los encuestados manifestó asistir a eventos artísticos más de dos horas a la semana.</a:t>
            </a:r>
          </a:p>
        </p:txBody>
      </p:sp>
    </p:spTree>
    <p:extLst>
      <p:ext uri="{BB962C8B-B14F-4D97-AF65-F5344CB8AC3E}">
        <p14:creationId xmlns:p14="http://schemas.microsoft.com/office/powerpoint/2010/main" val="626909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509E9454-B032-452F-B049-ACB388BA8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894684"/>
              </p:ext>
            </p:extLst>
          </p:nvPr>
        </p:nvGraphicFramePr>
        <p:xfrm>
          <a:off x="293508" y="836712"/>
          <a:ext cx="8640961" cy="4866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885">
                  <a:extLst>
                    <a:ext uri="{9D8B030D-6E8A-4147-A177-3AD203B41FA5}">
                      <a16:colId xmlns:a16="http://schemas.microsoft.com/office/drawing/2014/main" xmlns="" val="3304666307"/>
                    </a:ext>
                  </a:extLst>
                </a:gridCol>
                <a:gridCol w="1746418">
                  <a:extLst>
                    <a:ext uri="{9D8B030D-6E8A-4147-A177-3AD203B41FA5}">
                      <a16:colId xmlns:a16="http://schemas.microsoft.com/office/drawing/2014/main" xmlns="" val="391824591"/>
                    </a:ext>
                  </a:extLst>
                </a:gridCol>
                <a:gridCol w="1025171">
                  <a:extLst>
                    <a:ext uri="{9D8B030D-6E8A-4147-A177-3AD203B41FA5}">
                      <a16:colId xmlns:a16="http://schemas.microsoft.com/office/drawing/2014/main" xmlns="" val="3487376959"/>
                    </a:ext>
                  </a:extLst>
                </a:gridCol>
                <a:gridCol w="1114248">
                  <a:extLst>
                    <a:ext uri="{9D8B030D-6E8A-4147-A177-3AD203B41FA5}">
                      <a16:colId xmlns:a16="http://schemas.microsoft.com/office/drawing/2014/main" xmlns="" val="3196726412"/>
                    </a:ext>
                  </a:extLst>
                </a:gridCol>
                <a:gridCol w="1134278">
                  <a:extLst>
                    <a:ext uri="{9D8B030D-6E8A-4147-A177-3AD203B41FA5}">
                      <a16:colId xmlns:a16="http://schemas.microsoft.com/office/drawing/2014/main" xmlns="" val="2848741161"/>
                    </a:ext>
                  </a:extLst>
                </a:gridCol>
                <a:gridCol w="1134278">
                  <a:extLst>
                    <a:ext uri="{9D8B030D-6E8A-4147-A177-3AD203B41FA5}">
                      <a16:colId xmlns:a16="http://schemas.microsoft.com/office/drawing/2014/main" xmlns="" val="2188525968"/>
                    </a:ext>
                  </a:extLst>
                </a:gridCol>
                <a:gridCol w="516539">
                  <a:extLst>
                    <a:ext uri="{9D8B030D-6E8A-4147-A177-3AD203B41FA5}">
                      <a16:colId xmlns:a16="http://schemas.microsoft.com/office/drawing/2014/main" xmlns="" val="884873292"/>
                    </a:ext>
                  </a:extLst>
                </a:gridCol>
                <a:gridCol w="624591">
                  <a:extLst>
                    <a:ext uri="{9D8B030D-6E8A-4147-A177-3AD203B41FA5}">
                      <a16:colId xmlns:a16="http://schemas.microsoft.com/office/drawing/2014/main" xmlns="" val="3009151166"/>
                    </a:ext>
                  </a:extLst>
                </a:gridCol>
                <a:gridCol w="624591">
                  <a:extLst>
                    <a:ext uri="{9D8B030D-6E8A-4147-A177-3AD203B41FA5}">
                      <a16:colId xmlns:a16="http://schemas.microsoft.com/office/drawing/2014/main" xmlns="" val="2085736676"/>
                    </a:ext>
                  </a:extLst>
                </a:gridCol>
                <a:gridCol w="553962">
                  <a:extLst>
                    <a:ext uri="{9D8B030D-6E8A-4147-A177-3AD203B41FA5}">
                      <a16:colId xmlns:a16="http://schemas.microsoft.com/office/drawing/2014/main" xmlns="" val="329107956"/>
                    </a:ext>
                  </a:extLst>
                </a:gridCol>
              </a:tblGrid>
              <a:tr h="183589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9724185"/>
                  </a:ext>
                </a:extLst>
              </a:tr>
              <a:tr h="35305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Escucha con auriculares a volumen alto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Escucha sin auriculares a volumen alto</a:t>
                      </a:r>
                      <a:endParaRPr lang="es-EC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Escucha en sitios abiertos con volumen alto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Escucha en sitios cerrados con volumen alto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Otros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Ninguno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Frecuencia 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 </a:t>
                      </a:r>
                      <a:endParaRPr lang="es-EC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extLst>
                  <a:ext uri="{0D108BD9-81ED-4DB2-BD59-A6C34878D82A}">
                    <a16:rowId xmlns:a16="http://schemas.microsoft.com/office/drawing/2014/main" xmlns="" val="359975896"/>
                  </a:ext>
                </a:extLst>
              </a:tr>
              <a:tr h="183589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 hora</a:t>
                      </a:r>
                      <a:endParaRPr lang="es-EC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9,39%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extLst>
                  <a:ext uri="{0D108BD9-81ED-4DB2-BD59-A6C34878D82A}">
                    <a16:rowId xmlns:a16="http://schemas.microsoft.com/office/drawing/2014/main" xmlns="" val="1212947938"/>
                  </a:ext>
                </a:extLst>
              </a:tr>
              <a:tr h="529582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 horas</a:t>
                      </a:r>
                      <a:endParaRPr lang="es-EC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C" sz="1400" dirty="0">
                        <a:effectLst/>
                        <a:highlight>
                          <a:srgbClr val="FF00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23,00%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extLst>
                  <a:ext uri="{0D108BD9-81ED-4DB2-BD59-A6C34878D82A}">
                    <a16:rowId xmlns:a16="http://schemas.microsoft.com/office/drawing/2014/main" xmlns="" val="116254715"/>
                  </a:ext>
                </a:extLst>
              </a:tr>
              <a:tr h="176527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Cuatro Horas</a:t>
                      </a:r>
                      <a:endParaRPr lang="es-EC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C" sz="1400">
                        <a:effectLst/>
                        <a:highlight>
                          <a:srgbClr val="FF00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34,27%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extLst>
                  <a:ext uri="{0D108BD9-81ED-4DB2-BD59-A6C34878D82A}">
                    <a16:rowId xmlns:a16="http://schemas.microsoft.com/office/drawing/2014/main" xmlns="" val="3909960485"/>
                  </a:ext>
                </a:extLst>
              </a:tr>
              <a:tr h="176527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Seis horas</a:t>
                      </a:r>
                      <a:endParaRPr lang="es-EC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C" sz="140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C" sz="1400" dirty="0">
                        <a:effectLst/>
                        <a:highlight>
                          <a:srgbClr val="FF00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20,19%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extLst>
                  <a:ext uri="{0D108BD9-81ED-4DB2-BD59-A6C34878D82A}">
                    <a16:rowId xmlns:a16="http://schemas.microsoft.com/office/drawing/2014/main" xmlns="" val="199543707"/>
                  </a:ext>
                </a:extLst>
              </a:tr>
              <a:tr h="176527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 de seis horas</a:t>
                      </a:r>
                      <a:endParaRPr lang="es-EC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400" dirty="0">
                        <a:effectLst/>
                        <a:highlight>
                          <a:srgbClr val="FF00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8,92%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extLst>
                  <a:ext uri="{0D108BD9-81ED-4DB2-BD59-A6C34878D82A}">
                    <a16:rowId xmlns:a16="http://schemas.microsoft.com/office/drawing/2014/main" xmlns="" val="622618768"/>
                  </a:ext>
                </a:extLst>
              </a:tr>
              <a:tr h="212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escucha música</a:t>
                      </a:r>
                      <a:endParaRPr lang="es-EC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highlight>
                          <a:srgbClr val="FF00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4,23%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extLst>
                  <a:ext uri="{0D108BD9-81ED-4DB2-BD59-A6C34878D82A}">
                    <a16:rowId xmlns:a16="http://schemas.microsoft.com/office/drawing/2014/main" xmlns="" val="2402354279"/>
                  </a:ext>
                </a:extLst>
              </a:tr>
              <a:tr h="1835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C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</a:t>
                      </a:r>
                      <a:endParaRPr lang="es-EC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s-EC" sz="1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s-EC" sz="1400" dirty="0">
                        <a:effectLst/>
                        <a:highlight>
                          <a:srgbClr val="FF00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C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213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100,00%</a:t>
                      </a:r>
                      <a:endParaRPr lang="es-EC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952" marR="32952" marT="0" marB="0" anchor="ctr"/>
                </a:tc>
                <a:extLst>
                  <a:ext uri="{0D108BD9-81ED-4DB2-BD59-A6C34878D82A}">
                    <a16:rowId xmlns:a16="http://schemas.microsoft.com/office/drawing/2014/main" xmlns="" val="1330066578"/>
                  </a:ext>
                </a:extLst>
              </a:tr>
            </a:tbl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CAE306A1-D5E0-41DE-AAC5-0CAFCCC86513}"/>
              </a:ext>
            </a:extLst>
          </p:cNvPr>
          <p:cNvSpPr/>
          <p:nvPr/>
        </p:nvSpPr>
        <p:spPr>
          <a:xfrm>
            <a:off x="287523" y="188640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Tabla 9. Horas a la semana </a:t>
            </a:r>
            <a:r>
              <a:rPr lang="es-EC" sz="1600" b="1" dirty="0">
                <a:latin typeface="Arial" panose="020B0604020202020204" pitchFamily="34" charset="0"/>
                <a:cs typeface="Arial" panose="020B0604020202020204" pitchFamily="34" charset="0"/>
              </a:rPr>
              <a:t>que escuchan música los estudiantes encuestados</a:t>
            </a:r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0A9BE9E5-4FA3-44C7-AD1F-11528D2D0B19}"/>
              </a:ext>
            </a:extLst>
          </p:cNvPr>
          <p:cNvSpPr txBox="1"/>
          <p:nvPr/>
        </p:nvSpPr>
        <p:spPr>
          <a:xfrm>
            <a:off x="1009649" y="5731522"/>
            <a:ext cx="71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El 86,38% de los encuestados manifestó escuchar música más de dos horas a la semana.</a:t>
            </a:r>
          </a:p>
        </p:txBody>
      </p:sp>
    </p:spTree>
    <p:extLst>
      <p:ext uri="{BB962C8B-B14F-4D97-AF65-F5344CB8AC3E}">
        <p14:creationId xmlns:p14="http://schemas.microsoft.com/office/powerpoint/2010/main" val="2979305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89071EAC-F902-4680-B641-4153EE5457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620123"/>
              </p:ext>
            </p:extLst>
          </p:nvPr>
        </p:nvGraphicFramePr>
        <p:xfrm>
          <a:off x="467544" y="1397000"/>
          <a:ext cx="715245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147369966"/>
                    </a:ext>
                  </a:extLst>
                </a:gridCol>
                <a:gridCol w="871984">
                  <a:extLst>
                    <a:ext uri="{9D8B030D-6E8A-4147-A177-3AD203B41FA5}">
                      <a16:colId xmlns:a16="http://schemas.microsoft.com/office/drawing/2014/main" xmlns="" val="1505346538"/>
                    </a:ext>
                  </a:extLst>
                </a:gridCol>
                <a:gridCol w="1192076">
                  <a:extLst>
                    <a:ext uri="{9D8B030D-6E8A-4147-A177-3AD203B41FA5}">
                      <a16:colId xmlns:a16="http://schemas.microsoft.com/office/drawing/2014/main" xmlns="" val="936584990"/>
                    </a:ext>
                  </a:extLst>
                </a:gridCol>
                <a:gridCol w="1192076">
                  <a:extLst>
                    <a:ext uri="{9D8B030D-6E8A-4147-A177-3AD203B41FA5}">
                      <a16:colId xmlns:a16="http://schemas.microsoft.com/office/drawing/2014/main" xmlns="" val="3301127817"/>
                    </a:ext>
                  </a:extLst>
                </a:gridCol>
                <a:gridCol w="1192076">
                  <a:extLst>
                    <a:ext uri="{9D8B030D-6E8A-4147-A177-3AD203B41FA5}">
                      <a16:colId xmlns:a16="http://schemas.microsoft.com/office/drawing/2014/main" xmlns="" val="1830545769"/>
                    </a:ext>
                  </a:extLst>
                </a:gridCol>
                <a:gridCol w="1192076">
                  <a:extLst>
                    <a:ext uri="{9D8B030D-6E8A-4147-A177-3AD203B41FA5}">
                      <a16:colId xmlns:a16="http://schemas.microsoft.com/office/drawing/2014/main" xmlns="" val="1520670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C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hora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horas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horas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horas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 de 6 horas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7789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Instrumentos musicales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3631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Eventos deportivos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8412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Eventos Artísticos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2418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Sitios de diversión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8326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Afición a la música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1506570"/>
                  </a:ext>
                </a:extLst>
              </a:tr>
            </a:tbl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3C08DD1D-4FC2-45BA-98AE-EEA4FA85EE9C}"/>
              </a:ext>
            </a:extLst>
          </p:cNvPr>
          <p:cNvSpPr/>
          <p:nvPr/>
        </p:nvSpPr>
        <p:spPr>
          <a:xfrm>
            <a:off x="287523" y="188640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Tabla 10. Horas de exposición semanales a cada una de las fuentes sonoras de los estudiantes de primer semestre de las carreras de la Facultad de Ciencias de la Discapacidad, Atención y Desastres.</a:t>
            </a: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9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B021FE2-C495-4534-AFDE-280001759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4351338"/>
          </a:xfrm>
        </p:spPr>
        <p:txBody>
          <a:bodyPr>
            <a:normAutofit/>
          </a:bodyPr>
          <a:lstStyle/>
          <a:p>
            <a:r>
              <a:rPr lang="es-EC" b="1" dirty="0"/>
              <a:t>Contexto: </a:t>
            </a:r>
            <a:r>
              <a:rPr lang="es-EC" dirty="0"/>
              <a:t>Se define como ruido recreacional a aquel que es resultado de actividades de entretenimiento, como reproductores de música, asistencia a conciertos, cines, karaokes, juegos ruidosos, etc. La exposición a una serie de sonidos algunos agradables y otros que carecen de armonía, sobrepasando los límites de volumen recomendados pueden originar una pérdida auditiva grave.</a:t>
            </a:r>
          </a:p>
          <a:p>
            <a:r>
              <a:rPr lang="es-EC" b="1" dirty="0"/>
              <a:t>Objetivo: </a:t>
            </a:r>
            <a:r>
              <a:rPr lang="es-EC" dirty="0"/>
              <a:t>Evaluar la exposición a ruido recreacional a través de la aplicación de una encuesta.</a:t>
            </a:r>
          </a:p>
          <a:p>
            <a:r>
              <a:rPr lang="es-EC" b="1" dirty="0"/>
              <a:t>Sujetos y métodos: </a:t>
            </a:r>
            <a:r>
              <a:rPr lang="es-EC" dirty="0"/>
              <a:t>215 estudiantes de los primeros semestres de la Facultad de Ciencias de la Discapacidad, Atención Prehospitalaria y Desastres; evaluados a través de la aplicación de una encuesta diseñada para determinar las fuentes de ruido recreacional y el número de horas a la semana de exposición, durante el período semestral 2018-2019.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7308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868" y="928670"/>
            <a:ext cx="1158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ENCUESTA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A0B43A7C-0DFD-4889-89D9-9FE28FE7A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438" y="332656"/>
            <a:ext cx="8891123" cy="59750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7AE52CB4-6A92-4590-9FB5-2D3E2DDEE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4" y="620688"/>
            <a:ext cx="8568952" cy="548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201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BF3374CA-F0CE-41D0-B1EA-B42A09A1F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134807"/>
              </p:ext>
            </p:extLst>
          </p:nvPr>
        </p:nvGraphicFramePr>
        <p:xfrm>
          <a:off x="863587" y="476672"/>
          <a:ext cx="7416825" cy="6262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1844">
                  <a:extLst>
                    <a:ext uri="{9D8B030D-6E8A-4147-A177-3AD203B41FA5}">
                      <a16:colId xmlns:a16="http://schemas.microsoft.com/office/drawing/2014/main" xmlns="" val="2986061059"/>
                    </a:ext>
                  </a:extLst>
                </a:gridCol>
                <a:gridCol w="1323039">
                  <a:extLst>
                    <a:ext uri="{9D8B030D-6E8A-4147-A177-3AD203B41FA5}">
                      <a16:colId xmlns:a16="http://schemas.microsoft.com/office/drawing/2014/main" xmlns="" val="1580974458"/>
                    </a:ext>
                  </a:extLst>
                </a:gridCol>
                <a:gridCol w="1323039">
                  <a:extLst>
                    <a:ext uri="{9D8B030D-6E8A-4147-A177-3AD203B41FA5}">
                      <a16:colId xmlns:a16="http://schemas.microsoft.com/office/drawing/2014/main" xmlns="" val="944141236"/>
                    </a:ext>
                  </a:extLst>
                </a:gridCol>
                <a:gridCol w="1486956">
                  <a:extLst>
                    <a:ext uri="{9D8B030D-6E8A-4147-A177-3AD203B41FA5}">
                      <a16:colId xmlns:a16="http://schemas.microsoft.com/office/drawing/2014/main" xmlns="" val="3187743498"/>
                    </a:ext>
                  </a:extLst>
                </a:gridCol>
                <a:gridCol w="1671947">
                  <a:extLst>
                    <a:ext uri="{9D8B030D-6E8A-4147-A177-3AD203B41FA5}">
                      <a16:colId xmlns:a16="http://schemas.microsoft.com/office/drawing/2014/main" xmlns="" val="2207771656"/>
                    </a:ext>
                  </a:extLst>
                </a:gridCol>
              </a:tblGrid>
              <a:tr h="464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 de referencia en dB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Tiempo de exposición al día recomendado (0MS)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Tiempo de exposición a la semana recomendado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Referencia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extLst>
                  <a:ext uri="{0D108BD9-81ED-4DB2-BD59-A6C34878D82A}">
                    <a16:rowId xmlns:a16="http://schemas.microsoft.com/office/drawing/2014/main" xmlns="" val="4274088790"/>
                  </a:ext>
                </a:extLst>
              </a:tr>
              <a:tr h="898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Instrumentos musicales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90-135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150min-1seg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(2.5h-1seg)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1050min-7seg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(17.5h-7seg)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MCR, 1986; Salamivalli, 1990; Drake-Lee, 1992F. (cp Zenker, M. P. Altahona y J. J. Barajas)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extLst>
                  <a:ext uri="{0D108BD9-81ED-4DB2-BD59-A6C34878D82A}">
                    <a16:rowId xmlns:a16="http://schemas.microsoft.com/office/drawing/2014/main" xmlns="" val="836208962"/>
                  </a:ext>
                </a:extLst>
              </a:tr>
              <a:tr h="1199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Sitios de diversión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84-125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480min-3seg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(8h-3seg)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3360min-21seg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(56h-21seg)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Fearn, 1972; Ulrich et al, 1974; Axelsson et al, 1981a; MRC, 1986; Salmivalli, 1990; Göthe, 1992 (cp Zenker, M. P. Altahona y J. J. Barajas)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extLst>
                  <a:ext uri="{0D108BD9-81ED-4DB2-BD59-A6C34878D82A}">
                    <a16:rowId xmlns:a16="http://schemas.microsoft.com/office/drawing/2014/main" xmlns="" val="1781212863"/>
                  </a:ext>
                </a:extLst>
              </a:tr>
              <a:tr h="747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Eventos deportivos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70-112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 límite-30s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 límite-3.5min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Axelsson et al, 1981a; Clark, 1991(cp Zenker, M. P. Altahona y J. J. Barajas)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extLst>
                  <a:ext uri="{0D108BD9-81ED-4DB2-BD59-A6C34878D82A}">
                    <a16:rowId xmlns:a16="http://schemas.microsoft.com/office/drawing/2014/main" xmlns="" val="3020921981"/>
                  </a:ext>
                </a:extLst>
              </a:tr>
              <a:tr h="1199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Eventos artísticos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84-125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480min-3seg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(8h-3seg)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3360min-21seg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(56h-21seg)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Fearn</a:t>
                      </a: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1972; Ulrich et al, 1974; </a:t>
                      </a:r>
                      <a:r>
                        <a:rPr lang="es-EC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Axelsson</a:t>
                      </a: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al, 1981a; MRC, 1986; </a:t>
                      </a:r>
                      <a:r>
                        <a:rPr lang="es-EC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Salmivalli</a:t>
                      </a: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1990; </a:t>
                      </a:r>
                      <a:r>
                        <a:rPr lang="es-EC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Göthe</a:t>
                      </a: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1992 (</a:t>
                      </a:r>
                      <a:r>
                        <a:rPr lang="es-EC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</a:t>
                      </a: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C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Zenker</a:t>
                      </a: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M. P. </a:t>
                      </a:r>
                      <a:r>
                        <a:rPr lang="es-EC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Altahona</a:t>
                      </a: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J. J. Barajas)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extLst>
                  <a:ext uri="{0D108BD9-81ED-4DB2-BD59-A6C34878D82A}">
                    <a16:rowId xmlns:a16="http://schemas.microsoft.com/office/drawing/2014/main" xmlns="" val="1075127576"/>
                  </a:ext>
                </a:extLst>
              </a:tr>
              <a:tr h="747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Afición a la música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85-120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480min -6seg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(8h-6seg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3360min-48seg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(56h-48seg)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Axelsson</a:t>
                      </a: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al, 1981a; </a:t>
                      </a:r>
                      <a:r>
                        <a:rPr lang="es-EC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Salmivalli</a:t>
                      </a: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1990 (</a:t>
                      </a:r>
                      <a:r>
                        <a:rPr lang="es-EC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</a:t>
                      </a: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C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Zenker</a:t>
                      </a: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M. P. </a:t>
                      </a:r>
                      <a:r>
                        <a:rPr lang="es-EC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Altahona</a:t>
                      </a: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J. J. Barajas)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16" marR="47516" marT="0" marB="0"/>
                </a:tc>
                <a:extLst>
                  <a:ext uri="{0D108BD9-81ED-4DB2-BD59-A6C34878D82A}">
                    <a16:rowId xmlns:a16="http://schemas.microsoft.com/office/drawing/2014/main" xmlns="" val="2057477104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FE2050AD-DEF2-4609-A01E-AA26E6CCF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1263" y="172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46196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05CF6FC4-95A2-489E-B834-27A0AC5280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067087"/>
              </p:ext>
            </p:extLst>
          </p:nvPr>
        </p:nvGraphicFramePr>
        <p:xfrm>
          <a:off x="1443038" y="1385887"/>
          <a:ext cx="6056610" cy="332888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18870">
                  <a:extLst>
                    <a:ext uri="{9D8B030D-6E8A-4147-A177-3AD203B41FA5}">
                      <a16:colId xmlns:a16="http://schemas.microsoft.com/office/drawing/2014/main" xmlns="" val="326116635"/>
                    </a:ext>
                  </a:extLst>
                </a:gridCol>
                <a:gridCol w="2018870">
                  <a:extLst>
                    <a:ext uri="{9D8B030D-6E8A-4147-A177-3AD203B41FA5}">
                      <a16:colId xmlns:a16="http://schemas.microsoft.com/office/drawing/2014/main" xmlns="" val="165280558"/>
                    </a:ext>
                  </a:extLst>
                </a:gridCol>
                <a:gridCol w="2018870">
                  <a:extLst>
                    <a:ext uri="{9D8B030D-6E8A-4147-A177-3AD203B41FA5}">
                      <a16:colId xmlns:a16="http://schemas.microsoft.com/office/drawing/2014/main" xmlns="" val="3677787781"/>
                    </a:ext>
                  </a:extLst>
                </a:gridCol>
              </a:tblGrid>
              <a:tr h="373860">
                <a:tc>
                  <a:txBody>
                    <a:bodyPr/>
                    <a:lstStyle/>
                    <a:p>
                      <a:endParaRPr lang="es-EC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Frecuencia</a:t>
                      </a:r>
                      <a:endParaRPr lang="es-EC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</a:t>
                      </a:r>
                      <a:endParaRPr lang="es-EC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5037461"/>
                  </a:ext>
                </a:extLst>
              </a:tr>
              <a:tr h="5838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Terapia Física</a:t>
                      </a:r>
                    </a:p>
                    <a:p>
                      <a:pPr algn="l"/>
                      <a:endParaRPr lang="es-EC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s-EC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s-EC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75116325"/>
                  </a:ext>
                </a:extLst>
              </a:tr>
              <a:tr h="82966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Terapia Ocupacional</a:t>
                      </a:r>
                    </a:p>
                    <a:p>
                      <a:pPr algn="l"/>
                      <a:endParaRPr lang="es-EC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es-EC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es-EC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50823969"/>
                  </a:ext>
                </a:extLst>
              </a:tr>
              <a:tr h="5838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Prehospitalaria</a:t>
                      </a:r>
                    </a:p>
                    <a:p>
                      <a:pPr algn="l"/>
                      <a:endParaRPr lang="es-EC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es-EC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s-EC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99270244"/>
                  </a:ext>
                </a:extLst>
              </a:tr>
              <a:tr h="5838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Fonoaudiología</a:t>
                      </a:r>
                    </a:p>
                    <a:p>
                      <a:pPr algn="l"/>
                      <a:endParaRPr lang="es-EC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s-EC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s-EC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09572035"/>
                  </a:ext>
                </a:extLst>
              </a:tr>
              <a:tr h="373860">
                <a:tc>
                  <a:txBody>
                    <a:bodyPr/>
                    <a:lstStyle/>
                    <a:p>
                      <a:pPr algn="l"/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C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</a:t>
                      </a:r>
                      <a:endParaRPr lang="es-EC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s-EC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4950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731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xmlns="" id="{97495235-8742-4777-A125-A086150DBB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364352"/>
              </p:ext>
            </p:extLst>
          </p:nvPr>
        </p:nvGraphicFramePr>
        <p:xfrm>
          <a:off x="514349" y="1052736"/>
          <a:ext cx="8115300" cy="427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Worksheet" r:id="rId3" imgW="8115197" imgH="4276852" progId="Excel.Sheet.12">
                  <p:embed/>
                </p:oleObj>
              </mc:Choice>
              <mc:Fallback>
                <p:oleObj name="Worksheet" r:id="rId3" imgW="8115197" imgH="42768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4349" y="1052736"/>
                        <a:ext cx="8115300" cy="427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E2B70D23-C68C-44BB-B3AF-71A758968C08}"/>
              </a:ext>
            </a:extLst>
          </p:cNvPr>
          <p:cNvSpPr/>
          <p:nvPr/>
        </p:nvSpPr>
        <p:spPr>
          <a:xfrm>
            <a:off x="287523" y="188640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Tabla 1. Instrumentos musicales que usan los estudiantes universitarios de primer semestre</a:t>
            </a: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04198FBD-B4D6-4FB2-830F-DAB73E72B174}"/>
              </a:ext>
            </a:extLst>
          </p:cNvPr>
          <p:cNvSpPr txBox="1"/>
          <p:nvPr/>
        </p:nvSpPr>
        <p:spPr>
          <a:xfrm>
            <a:off x="1009650" y="5543654"/>
            <a:ext cx="7124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El 79,07% afirmó no tocar ningún instrumento musical.</a:t>
            </a:r>
          </a:p>
        </p:txBody>
      </p:sp>
    </p:spTree>
    <p:extLst>
      <p:ext uri="{BB962C8B-B14F-4D97-AF65-F5344CB8AC3E}">
        <p14:creationId xmlns:p14="http://schemas.microsoft.com/office/powerpoint/2010/main" val="569035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83188805-5493-4BD4-AE69-46B9FBBC3DB9}"/>
              </a:ext>
            </a:extLst>
          </p:cNvPr>
          <p:cNvSpPr/>
          <p:nvPr/>
        </p:nvSpPr>
        <p:spPr>
          <a:xfrm>
            <a:off x="287523" y="188640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Tabla 2. Sitios de diversión que frecuentan los estudiantes universitarios de primer semestre</a:t>
            </a: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Objeto 11">
            <a:extLst>
              <a:ext uri="{FF2B5EF4-FFF2-40B4-BE49-F238E27FC236}">
                <a16:creationId xmlns:a16="http://schemas.microsoft.com/office/drawing/2014/main" xmlns="" id="{20E087B3-581C-49EC-9635-7D2F90D767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581493"/>
              </p:ext>
            </p:extLst>
          </p:nvPr>
        </p:nvGraphicFramePr>
        <p:xfrm>
          <a:off x="1009649" y="850359"/>
          <a:ext cx="71247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Worksheet" r:id="rId3" imgW="7124621" imgH="4067048" progId="Excel.Sheet.12">
                  <p:embed/>
                </p:oleObj>
              </mc:Choice>
              <mc:Fallback>
                <p:oleObj name="Worksheet" r:id="rId3" imgW="7124621" imgH="406704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9649" y="850359"/>
                        <a:ext cx="7124700" cy="406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3DA903D1-3C45-42AB-93BE-D60FC7794D8E}"/>
              </a:ext>
            </a:extLst>
          </p:cNvPr>
          <p:cNvSpPr txBox="1"/>
          <p:nvPr/>
        </p:nvSpPr>
        <p:spPr>
          <a:xfrm>
            <a:off x="1009649" y="5484421"/>
            <a:ext cx="71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El 49,77% de los encuestados afirmó asistir a discotecas, siendo este el sitio de diversión que más frecuentan.</a:t>
            </a:r>
          </a:p>
        </p:txBody>
      </p:sp>
    </p:spTree>
    <p:extLst>
      <p:ext uri="{BB962C8B-B14F-4D97-AF65-F5344CB8AC3E}">
        <p14:creationId xmlns:p14="http://schemas.microsoft.com/office/powerpoint/2010/main" val="660500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xmlns="" id="{7C93C183-94C5-483B-8B48-66543990AE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524296"/>
              </p:ext>
            </p:extLst>
          </p:nvPr>
        </p:nvGraphicFramePr>
        <p:xfrm>
          <a:off x="514350" y="764704"/>
          <a:ext cx="8115300" cy="427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Worksheet" r:id="rId3" imgW="8115197" imgH="4276852" progId="Excel.Sheet.12">
                  <p:embed/>
                </p:oleObj>
              </mc:Choice>
              <mc:Fallback>
                <p:oleObj name="Worksheet" r:id="rId3" imgW="8115197" imgH="42768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4350" y="764704"/>
                        <a:ext cx="8115300" cy="427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633C2C3-5529-470E-AED5-2ABB880CC708}"/>
              </a:ext>
            </a:extLst>
          </p:cNvPr>
          <p:cNvSpPr txBox="1"/>
          <p:nvPr/>
        </p:nvSpPr>
        <p:spPr>
          <a:xfrm>
            <a:off x="1009650" y="5543654"/>
            <a:ext cx="71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El evento deportivo de mayor asistencia señalo por los encuestados con un 39,07% fue los partidos de fútbol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3F84D5E7-9587-4058-B1D2-76AE570E4AF0}"/>
              </a:ext>
            </a:extLst>
          </p:cNvPr>
          <p:cNvSpPr/>
          <p:nvPr/>
        </p:nvSpPr>
        <p:spPr>
          <a:xfrm>
            <a:off x="287523" y="188640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Tabla 3. Eventos deportivos que frecuentan los estudiantes universitarios de primer semestre</a:t>
            </a: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495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</TotalTime>
  <Words>1338</Words>
  <Application>Microsoft Office PowerPoint</Application>
  <PresentationFormat>Presentación en pantalla (4:3)</PresentationFormat>
  <Paragraphs>535</Paragraphs>
  <Slides>18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Tema de Office</vt:lpstr>
      <vt:lpstr>Worksheet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Paty</dc:creator>
  <cp:lastModifiedBy>PATY</cp:lastModifiedBy>
  <cp:revision>75</cp:revision>
  <dcterms:created xsi:type="dcterms:W3CDTF">2019-01-17T21:36:19Z</dcterms:created>
  <dcterms:modified xsi:type="dcterms:W3CDTF">2019-02-26T15:45:37Z</dcterms:modified>
</cp:coreProperties>
</file>